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4173A"/>
              </a:solidFill>
              <a:effectLst/>
            </c:spPr>
          </c:dPt>
          <c:dPt>
            <c:idx val="1"/>
            <c:bubble3D val="0"/>
            <c:spPr>
              <a:solidFill>
                <a:srgbClr val="FF6B5B"/>
              </a:solidFill>
              <a:effectLst/>
            </c:spPr>
          </c:dPt>
          <c:dPt>
            <c:idx val="2"/>
            <c:bubble3D val="0"/>
            <c:spPr>
              <a:solidFill>
                <a:srgbClr val="F2B134"/>
              </a:solidFill>
              <a:effectLst/>
            </c:spPr>
          </c:dPt>
          <c:dPt>
            <c:idx val="3"/>
            <c:bubble3D val="0"/>
            <c:spPr>
              <a:solidFill>
                <a:srgbClr val="5A5FA0"/>
              </a:solidFill>
              <a:effectLst/>
            </c:spPr>
          </c:dPt>
          <c:dPt>
            <c:idx val="4"/>
            <c:bubble3D val="0"/>
            <c:spPr>
              <a:solidFill>
                <a:srgbClr val="9AA0D9"/>
              </a:solidFill>
              <a:effectLst/>
            </c:spPr>
          </c:dPt>
          <c:dPt>
            <c:idx val="5"/>
            <c:bubble3D val="0"/>
            <c:spPr>
              <a:solidFill>
                <a:srgbClr val="D9DBE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Engineering &amp; AI infrastructure</c:v>
                </c:pt>
                <c:pt idx="1">
                  <c:v>Customer acquisition &amp; campaigns</c:v>
                </c:pt>
                <c:pt idx="2">
                  <c:v>School outreach</c:v>
                </c:pt>
                <c:pt idx="3">
                  <c:v>Learning content</c:v>
                </c:pt>
                <c:pt idx="4">
                  <c:v>Free learning credits</c:v>
                </c:pt>
                <c:pt idx="5">
                  <c:v>Cloud infrastructure &amp; operations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30</c:v>
                </c:pt>
                <c:pt idx="1">
                  <c:v>25</c:v>
                </c:pt>
                <c:pt idx="2">
                  <c:v>15</c:v>
                </c:pt>
                <c:pt idx="3">
                  <c:v>12</c:v>
                </c:pt>
                <c:pt idx="4">
                  <c:v>10</c:v>
                </c:pt>
                <c:pt idx="5">
                  <c:v>8</c:v>
                </c:pt>
              </c:numCache>
            </c:numRef>
          </c:val>
        </c:ser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14173A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energy, not apology. This is a validation round, not a scaling round — be explicit about that framing immediately so investors calibrate the ask correctly. State the number early: $50,000. Then move straight into the founder story — don't linger on the cover.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credibility slide. Emphasize: this isn't a hypothesis, it's a repeat. We already ran a live program and generated revenue with a real educator partner. The ₦2M is the anchor number — let it land before moving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 zero prior knowledge of Nigeria's education system. This slide exists purely to calibrate international investors before the market-size slide — don't rush it, but don't over-explain either. Four cards, thirty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Don't state a single big TAM number and move on — walk through the assumption chain: 2M+ students, annual recurrence, existing willingness to pay across multiple categories. This is what makes the market credible rather than a slide of zeros.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brief and visual — the icon row communicates fragmentation faster than a bullet list would. Land on the underperformance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 ZEEGI explicitly as an operating system, not 'another AI learning app.' The six-tile grid should read as one coherent system, not a feature list — say it once, cleanly, then move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short, confident reasons — don't over-explain any single one. This slide should feel inevitable, not effortful.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timeline left to right in one breath — this is the emotional core of the product story. Emphasize the last node (readiness tracking) is gold, signaling the payoff/outcome, not just another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pitch simple: usage-based pricing, not subscription. The three-box flow should feel obvious, almost self-explanatory.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whole GTM logic hinges on timing — landing before the January-April peak. Make the two-phase visual do the talking.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Eight channels in a grid reads as a real system, not a wishlist. Call out the school-outreach objective as the top priority verbally.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Mr. Philip as a market-access asset with a track record, not a marketing gimmick. The ₦2M figure reinforces credibility a second time, deliberately.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chart clockwise from the largest slice. Spend extra breath on the free-credits rationale — investors often misread giveaways as inefficiency, so pre-empt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six metrics are the report card investors will hold you to at the next raise — say so explicitly, it builds trust.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this as a roadmap, not a promise list — the JAMB validation round is explicitly framed as stage one of four. Keep pacing brisk.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conviction, not on a recap of numbers. Let the funding ask card sit in silence for a beat before opening the floor to questions. This is the line to end verbally: 'We are raising $50,000 to validate one of Africa's largest recurring education opportunities.'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7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754880" cy="4754880"/>
          </a:xfrm>
          <a:prstGeom prst="ellipse">
            <a:avLst/>
          </a:prstGeom>
          <a:solidFill>
            <a:srgbClr val="1F2359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846320"/>
            <a:ext cx="3291840" cy="3291840"/>
          </a:xfrm>
          <a:prstGeom prst="ellipse">
            <a:avLst/>
          </a:prstGeom>
          <a:solidFill>
            <a:srgbClr val="1F2359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14884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spc="1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ZEEGI</a:t>
            </a:r>
            <a:endParaRPr lang="en-US" sz="7200" dirty="0"/>
          </a:p>
        </p:txBody>
      </p:sp>
      <p:sp>
        <p:nvSpPr>
          <p:cNvPr id="5" name="Shape 3"/>
          <p:cNvSpPr/>
          <p:nvPr/>
        </p:nvSpPr>
        <p:spPr>
          <a:xfrm>
            <a:off x="868680" y="3364992"/>
            <a:ext cx="146304" cy="146304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327355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2B1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LEARNING AS ENGAGING AS SPORTS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39776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Seed Validation Round for the 2027 JAMB Season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" y="4892040"/>
            <a:ext cx="5120640" cy="0"/>
          </a:xfrm>
          <a:prstGeom prst="line">
            <a:avLst/>
          </a:prstGeom>
          <a:noFill/>
          <a:ln w="19050">
            <a:solidFill>
              <a:srgbClr val="1F235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5074920"/>
            <a:ext cx="987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 </a:t>
            </a:r>
            <a:pPr indent="0" marL="0">
              <a:buNone/>
            </a:pPr>
            <a:r>
              <a:rPr lang="en-US" sz="2800" b="1" dirty="0">
                <a:solidFill>
                  <a:srgbClr val="F2B1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$50,000</a:t>
            </a:r>
            <a:pPr indent="0" marL="0">
              <a:buNone/>
            </a:pPr>
            <a:r>
              <a:rPr lang="en-US" sz="160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to validate one of Africa's largest recurring education markets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458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ZEEGI  ·  Lagos, Nigeria  · 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STARTED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6583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didn't invent a problem.</a:t>
            </a:r>
            <a:endParaRPr lang="en-US" sz="32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discovered one.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2514600"/>
            <a:ext cx="6309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2025, founder Solomon Imaga partnered with Mr. Philip — one of Nigeria's respected JAMB educators — to run a live JAMB preparation program.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0080" y="3611880"/>
            <a:ext cx="6309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program worked. But more importantly, it revealed something much bigger: millions of Nigerian students are preparing for the most important exam of their academic lives with no real system behind them.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0080" y="50749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experience became the founding insight behind ZEEGI.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452360" y="1417320"/>
            <a:ext cx="4114800" cy="4206240"/>
          </a:xfrm>
          <a:prstGeom prst="roundRect">
            <a:avLst>
              <a:gd name="adj" fmla="val 2667"/>
            </a:avLst>
          </a:prstGeom>
          <a:solidFill>
            <a:srgbClr val="14173A"/>
          </a:solidFill>
          <a:ln/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863840" y="17830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2B1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PROOF, NOT A PITCH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863840" y="214884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₦2,000,000+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7863840" y="292608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generated from the 2025 JAMB prep program — before ZEEGI's platform even existed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863840" y="3886200"/>
            <a:ext cx="3291840" cy="0"/>
          </a:xfrm>
          <a:prstGeom prst="line">
            <a:avLst/>
          </a:prstGeom>
          <a:noFill/>
          <a:ln w="12700">
            <a:solidFill>
              <a:srgbClr val="1F235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863840" y="4114800"/>
            <a:ext cx="502920" cy="502920"/>
          </a:xfrm>
          <a:prstGeom prst="ellipse">
            <a:avLst/>
          </a:prstGeom>
          <a:solidFill>
            <a:srgbClr val="1F2359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9570" y="4240530"/>
            <a:ext cx="251460" cy="25146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503920" y="41148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Solomon Imaga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Founder, ZEEGI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863840" y="4754880"/>
            <a:ext cx="502920" cy="502920"/>
          </a:xfrm>
          <a:prstGeom prst="ellipse">
            <a:avLst/>
          </a:prstGeom>
          <a:solidFill>
            <a:srgbClr val="1F2359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570" y="4880610"/>
            <a:ext cx="251460" cy="2514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503920" y="4754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Philip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&amp; Market Partner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FOR A GLOBAL AUDIENCE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JAMB?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Nigeria's national university entrance examination — and the single most important academic gateway for 200M+ Nigerians.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2624328" cy="320040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14400" y="2834640"/>
            <a:ext cx="566928" cy="566928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" y="2976372"/>
            <a:ext cx="283464" cy="283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3566160"/>
            <a:ext cx="20756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gateway exam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914400" y="420624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student seeking admission into a Nigerian university must sit JAMB — there is no alternate path.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493008" y="2514600"/>
            <a:ext cx="2624328" cy="320040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767328" y="2834640"/>
            <a:ext cx="566928" cy="566928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60" y="2976372"/>
            <a:ext cx="283464" cy="2834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67328" y="3566160"/>
            <a:ext cx="20756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2M+ candidates a year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3767328" y="420624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two million students register annually, making it one of the largest standardized exams on the continent.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345936" y="2514600"/>
            <a:ext cx="2624328" cy="320040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620256" y="2834640"/>
            <a:ext cx="566928" cy="566928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988" y="2976372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620256" y="3566160"/>
            <a:ext cx="20756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family investment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6620256" y="420624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 spend meaningfully to help their children prepare, because university admission defines life trajectory.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9198864" y="2514600"/>
            <a:ext cx="2624328" cy="320040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9473184" y="2834640"/>
            <a:ext cx="566928" cy="566928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916" y="2976372"/>
            <a:ext cx="283464" cy="28346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473184" y="3566160"/>
            <a:ext cx="20756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recurring market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9473184" y="420624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happens every single year, on a fixed calendar — not a one-time event, but a permanent annual cycle.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OPPORTUNITY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6858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massive, recurring market —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one-time bet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331720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serious JAMB candidate already spends money trying to improve their odds. Today that spend is split across a patchwork of disconnected options: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3246120"/>
            <a:ext cx="292608" cy="292608"/>
          </a:xfrm>
          <a:prstGeom prst="ellipse">
            <a:avLst/>
          </a:prstGeom>
          <a:solidFill>
            <a:srgbClr val="FDECE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917" y="3311957"/>
            <a:ext cx="160934" cy="16093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78992" y="322783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centres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40080" y="3703320"/>
            <a:ext cx="292608" cy="292608"/>
          </a:xfrm>
          <a:prstGeom prst="ellipse">
            <a:avLst/>
          </a:prstGeom>
          <a:solidFill>
            <a:srgbClr val="FDECEA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17" y="3769157"/>
            <a:ext cx="160934" cy="16093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78992" y="368503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Textbooks &amp; guides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40080" y="4160520"/>
            <a:ext cx="292608" cy="292608"/>
          </a:xfrm>
          <a:prstGeom prst="ellipse">
            <a:avLst/>
          </a:prstGeom>
          <a:solidFill>
            <a:srgbClr val="FDECEA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17" y="4226357"/>
            <a:ext cx="160934" cy="1609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78992" y="414223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practice platforms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40080" y="4617720"/>
            <a:ext cx="292608" cy="292608"/>
          </a:xfrm>
          <a:prstGeom prst="ellipse">
            <a:avLst/>
          </a:prstGeom>
          <a:solidFill>
            <a:srgbClr val="FDECEA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17" y="4683557"/>
            <a:ext cx="160934" cy="16093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78992" y="459943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tutoring</a:t>
            </a:r>
            <a:endParaRPr lang="en-US" sz="1350" dirty="0"/>
          </a:p>
        </p:txBody>
      </p:sp>
      <p:sp>
        <p:nvSpPr>
          <p:cNvPr id="17" name="Shape 11"/>
          <p:cNvSpPr/>
          <p:nvPr/>
        </p:nvSpPr>
        <p:spPr>
          <a:xfrm>
            <a:off x="640080" y="5074920"/>
            <a:ext cx="292608" cy="292608"/>
          </a:xfrm>
          <a:prstGeom prst="ellipse">
            <a:avLst/>
          </a:prstGeom>
          <a:solidFill>
            <a:srgbClr val="FDECEA"/>
          </a:solidFill>
          <a:ln/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917" y="5140757"/>
            <a:ext cx="160934" cy="160934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78992" y="505663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learning tools</a:t>
            </a:r>
            <a:endParaRPr lang="en-US" sz="1350" dirty="0"/>
          </a:p>
        </p:txBody>
      </p:sp>
      <p:sp>
        <p:nvSpPr>
          <p:cNvPr id="20" name="Shape 13"/>
          <p:cNvSpPr/>
          <p:nvPr/>
        </p:nvSpPr>
        <p:spPr>
          <a:xfrm>
            <a:off x="7223760" y="1417320"/>
            <a:ext cx="4343400" cy="4343400"/>
          </a:xfrm>
          <a:prstGeom prst="roundRect">
            <a:avLst>
              <a:gd name="adj" fmla="val 2526"/>
            </a:avLst>
          </a:prstGeom>
          <a:solidFill>
            <a:srgbClr val="14173A"/>
          </a:solidFill>
          <a:ln/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1" name="Text 14"/>
          <p:cNvSpPr/>
          <p:nvPr/>
        </p:nvSpPr>
        <p:spPr>
          <a:xfrm>
            <a:off x="7635240" y="178308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2500" b="1" dirty="0">
                <a:solidFill>
                  <a:srgbClr val="F2B1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2,000,000+</a:t>
            </a:r>
            <a:endParaRPr lang="en-US" sz="2500" dirty="0"/>
          </a:p>
        </p:txBody>
      </p:sp>
      <p:sp>
        <p:nvSpPr>
          <p:cNvPr id="22" name="Text 15"/>
          <p:cNvSpPr/>
          <p:nvPr/>
        </p:nvSpPr>
        <p:spPr>
          <a:xfrm>
            <a:off x="7635240" y="2350008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register for JAMB every year</a:t>
            </a:r>
            <a:endParaRPr lang="en-US" sz="1250" dirty="0"/>
          </a:p>
        </p:txBody>
      </p:sp>
      <p:sp>
        <p:nvSpPr>
          <p:cNvPr id="23" name="Shape 16"/>
          <p:cNvSpPr/>
          <p:nvPr/>
        </p:nvSpPr>
        <p:spPr>
          <a:xfrm>
            <a:off x="7635240" y="2953512"/>
            <a:ext cx="3520440" cy="0"/>
          </a:xfrm>
          <a:prstGeom prst="line">
            <a:avLst/>
          </a:prstGeom>
          <a:noFill/>
          <a:ln w="12700">
            <a:solidFill>
              <a:srgbClr val="1F2359"/>
            </a:solidFill>
            <a:prstDash val="solid"/>
          </a:ln>
        </p:spPr>
      </p:sp>
      <p:sp>
        <p:nvSpPr>
          <p:cNvPr id="24" name="Text 17"/>
          <p:cNvSpPr/>
          <p:nvPr/>
        </p:nvSpPr>
        <p:spPr>
          <a:xfrm>
            <a:off x="7635240" y="3136392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2500" b="1" dirty="0">
                <a:solidFill>
                  <a:srgbClr val="F2B1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January–April</a:t>
            </a:r>
            <a:endParaRPr lang="en-US" sz="2500" dirty="0"/>
          </a:p>
        </p:txBody>
      </p:sp>
      <p:sp>
        <p:nvSpPr>
          <p:cNvPr id="25" name="Text 18"/>
          <p:cNvSpPr/>
          <p:nvPr/>
        </p:nvSpPr>
        <p:spPr>
          <a:xfrm>
            <a:off x="7635240" y="3703320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spending intensifies as exam day approaches</a:t>
            </a:r>
            <a:endParaRPr lang="en-US" sz="1250" dirty="0"/>
          </a:p>
        </p:txBody>
      </p:sp>
      <p:sp>
        <p:nvSpPr>
          <p:cNvPr id="26" name="Shape 19"/>
          <p:cNvSpPr/>
          <p:nvPr/>
        </p:nvSpPr>
        <p:spPr>
          <a:xfrm>
            <a:off x="7635240" y="4306824"/>
            <a:ext cx="3520440" cy="0"/>
          </a:xfrm>
          <a:prstGeom prst="line">
            <a:avLst/>
          </a:prstGeom>
          <a:noFill/>
          <a:ln w="12700">
            <a:solidFill>
              <a:srgbClr val="1F2359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7635240" y="4489704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2500" b="1" dirty="0">
                <a:solidFill>
                  <a:srgbClr val="F2B1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exam,</a:t>
            </a:r>
            <a:endParaRPr lang="en-US" sz="25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2500" b="1" dirty="0">
                <a:solidFill>
                  <a:srgbClr val="F2B1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many products</a:t>
            </a:r>
            <a:endParaRPr lang="en-US" sz="2500" dirty="0"/>
          </a:p>
        </p:txBody>
      </p:sp>
      <p:sp>
        <p:nvSpPr>
          <p:cNvPr id="28" name="Text 21"/>
          <p:cNvSpPr/>
          <p:nvPr/>
        </p:nvSpPr>
        <p:spPr>
          <a:xfrm>
            <a:off x="7635240" y="505663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 already buy multiple prep tools per season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640080" y="56235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 isn't a guess — it's the sum of a market that already spends, every single year.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Preparation today is fragmented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unguided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377440"/>
            <a:ext cx="777240" cy="77724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821" y="2591181"/>
            <a:ext cx="349758" cy="3497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3200400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centres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1874520" y="2377440"/>
            <a:ext cx="777240" cy="77724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261" y="2591181"/>
            <a:ext cx="349758" cy="34975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737360" y="3200400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Textbooks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108960" y="2377440"/>
            <a:ext cx="777240" cy="77724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701" y="2591181"/>
            <a:ext cx="349758" cy="3497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971800" y="3200400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CBT sites</a:t>
            </a:r>
            <a:endParaRPr lang="en-US" sz="1050" dirty="0"/>
          </a:p>
        </p:txBody>
      </p:sp>
      <p:sp>
        <p:nvSpPr>
          <p:cNvPr id="13" name="Shape 8"/>
          <p:cNvSpPr/>
          <p:nvPr/>
        </p:nvSpPr>
        <p:spPr>
          <a:xfrm>
            <a:off x="4343400" y="2377440"/>
            <a:ext cx="777240" cy="77724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141" y="2591181"/>
            <a:ext cx="349758" cy="34975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206240" y="3200400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</a:t>
            </a:r>
            <a:endParaRPr lang="en-US" sz="1050" dirty="0"/>
          </a:p>
        </p:txBody>
      </p:sp>
      <p:sp>
        <p:nvSpPr>
          <p:cNvPr id="16" name="Shape 10"/>
          <p:cNvSpPr/>
          <p:nvPr/>
        </p:nvSpPr>
        <p:spPr>
          <a:xfrm>
            <a:off x="5577840" y="2377440"/>
            <a:ext cx="777240" cy="77724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581" y="2591181"/>
            <a:ext cx="349758" cy="34975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440680" y="3200400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notes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0080" y="379476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are forced to stitch these together themselves — with no single system guiding them from day one to exam day.</a:t>
            </a:r>
            <a:endParaRPr lang="en-US" sz="1350" dirty="0"/>
          </a:p>
        </p:txBody>
      </p:sp>
      <p:sp>
        <p:nvSpPr>
          <p:cNvPr id="20" name="Shape 13"/>
          <p:cNvSpPr/>
          <p:nvPr/>
        </p:nvSpPr>
        <p:spPr>
          <a:xfrm>
            <a:off x="6995160" y="1417320"/>
            <a:ext cx="457200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1" name="Text 14"/>
          <p:cNvSpPr/>
          <p:nvPr/>
        </p:nvSpPr>
        <p:spPr>
          <a:xfrm>
            <a:off x="7360920" y="17373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MISSING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7360920" y="2221992"/>
            <a:ext cx="109728" cy="109728"/>
          </a:xfrm>
          <a:prstGeom prst="ellipse">
            <a:avLst/>
          </a:prstGeom>
          <a:solidFill>
            <a:srgbClr val="FF6B5B"/>
          </a:solidFill>
          <a:ln/>
        </p:spPr>
      </p:sp>
      <p:sp>
        <p:nvSpPr>
          <p:cNvPr id="23" name="Text 16"/>
          <p:cNvSpPr/>
          <p:nvPr/>
        </p:nvSpPr>
        <p:spPr>
          <a:xfrm>
            <a:off x="7616952" y="20756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9464040" y="2221992"/>
            <a:ext cx="109728" cy="109728"/>
          </a:xfrm>
          <a:prstGeom prst="ellipse">
            <a:avLst/>
          </a:prstGeom>
          <a:solidFill>
            <a:srgbClr val="FF6B5B"/>
          </a:solidFill>
          <a:ln/>
        </p:spPr>
      </p:sp>
      <p:sp>
        <p:nvSpPr>
          <p:cNvPr id="25" name="Text 18"/>
          <p:cNvSpPr/>
          <p:nvPr/>
        </p:nvSpPr>
        <p:spPr>
          <a:xfrm>
            <a:off x="9720072" y="20756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</a:t>
            </a:r>
            <a:endParaRPr lang="en-US" sz="1300" dirty="0"/>
          </a:p>
        </p:txBody>
      </p:sp>
      <p:sp>
        <p:nvSpPr>
          <p:cNvPr id="26" name="Shape 19"/>
          <p:cNvSpPr/>
          <p:nvPr/>
        </p:nvSpPr>
        <p:spPr>
          <a:xfrm>
            <a:off x="7360920" y="2907792"/>
            <a:ext cx="109728" cy="109728"/>
          </a:xfrm>
          <a:prstGeom prst="ellipse">
            <a:avLst/>
          </a:prstGeom>
          <a:solidFill>
            <a:srgbClr val="FF6B5B"/>
          </a:solidFill>
          <a:ln/>
        </p:spPr>
      </p:sp>
      <p:sp>
        <p:nvSpPr>
          <p:cNvPr id="27" name="Text 20"/>
          <p:cNvSpPr/>
          <p:nvPr/>
        </p:nvSpPr>
        <p:spPr>
          <a:xfrm>
            <a:off x="7616952" y="27614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300" dirty="0"/>
          </a:p>
        </p:txBody>
      </p:sp>
      <p:sp>
        <p:nvSpPr>
          <p:cNvPr id="28" name="Shape 21"/>
          <p:cNvSpPr/>
          <p:nvPr/>
        </p:nvSpPr>
        <p:spPr>
          <a:xfrm>
            <a:off x="9464040" y="2907792"/>
            <a:ext cx="109728" cy="109728"/>
          </a:xfrm>
          <a:prstGeom prst="ellipse">
            <a:avLst/>
          </a:prstGeom>
          <a:solidFill>
            <a:srgbClr val="FF6B5B"/>
          </a:solidFill>
          <a:ln/>
        </p:spPr>
      </p:sp>
      <p:sp>
        <p:nvSpPr>
          <p:cNvPr id="29" name="Text 22"/>
          <p:cNvSpPr/>
          <p:nvPr/>
        </p:nvSpPr>
        <p:spPr>
          <a:xfrm>
            <a:off x="9720072" y="27614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Personalisation</a:t>
            </a:r>
            <a:endParaRPr lang="en-US" sz="1300" dirty="0"/>
          </a:p>
        </p:txBody>
      </p:sp>
      <p:sp>
        <p:nvSpPr>
          <p:cNvPr id="30" name="Shape 23"/>
          <p:cNvSpPr/>
          <p:nvPr/>
        </p:nvSpPr>
        <p:spPr>
          <a:xfrm>
            <a:off x="7360920" y="3593592"/>
            <a:ext cx="109728" cy="109728"/>
          </a:xfrm>
          <a:prstGeom prst="ellipse">
            <a:avLst/>
          </a:prstGeom>
          <a:solidFill>
            <a:srgbClr val="FF6B5B"/>
          </a:solidFill>
          <a:ln/>
        </p:spPr>
      </p:sp>
      <p:sp>
        <p:nvSpPr>
          <p:cNvPr id="31" name="Text 24"/>
          <p:cNvSpPr/>
          <p:nvPr/>
        </p:nvSpPr>
        <p:spPr>
          <a:xfrm>
            <a:off x="7616952" y="34472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readiness</a:t>
            </a:r>
            <a:endParaRPr lang="en-US" sz="1300" dirty="0"/>
          </a:p>
        </p:txBody>
      </p:sp>
      <p:sp>
        <p:nvSpPr>
          <p:cNvPr id="32" name="Shape 25"/>
          <p:cNvSpPr/>
          <p:nvPr/>
        </p:nvSpPr>
        <p:spPr>
          <a:xfrm>
            <a:off x="9464040" y="3593592"/>
            <a:ext cx="109728" cy="109728"/>
          </a:xfrm>
          <a:prstGeom prst="ellipse">
            <a:avLst/>
          </a:prstGeom>
          <a:solidFill>
            <a:srgbClr val="FF6B5B"/>
          </a:solidFill>
          <a:ln/>
        </p:spPr>
      </p:sp>
      <p:sp>
        <p:nvSpPr>
          <p:cNvPr id="33" name="Text 26"/>
          <p:cNvSpPr/>
          <p:nvPr/>
        </p:nvSpPr>
        <p:spPr>
          <a:xfrm>
            <a:off x="9720072" y="34472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feedback</a:t>
            </a:r>
            <a:endParaRPr lang="en-US" sz="1300" dirty="0"/>
          </a:p>
        </p:txBody>
      </p:sp>
      <p:sp>
        <p:nvSpPr>
          <p:cNvPr id="34" name="Shape 27"/>
          <p:cNvSpPr/>
          <p:nvPr/>
        </p:nvSpPr>
        <p:spPr>
          <a:xfrm>
            <a:off x="7360920" y="4251960"/>
            <a:ext cx="3840480" cy="0"/>
          </a:xfrm>
          <a:prstGeom prst="line">
            <a:avLst/>
          </a:prstGeom>
          <a:noFill/>
          <a:ln w="12700">
            <a:solidFill>
              <a:srgbClr val="E4E4F0"/>
            </a:solidFill>
            <a:prstDash val="solid"/>
          </a:ln>
        </p:spPr>
      </p:sp>
      <p:sp>
        <p:nvSpPr>
          <p:cNvPr id="35" name="Text 28"/>
          <p:cNvSpPr/>
          <p:nvPr/>
        </p:nvSpPr>
        <p:spPr>
          <a:xfrm>
            <a:off x="7360920" y="448056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i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result: capable students consistently underperform relative to their true potential.</a:t>
            </a:r>
            <a:endParaRPr lang="en-US" sz="1350" dirty="0"/>
          </a:p>
        </p:txBody>
      </p:sp>
      <p:sp>
        <p:nvSpPr>
          <p:cNvPr id="36" name="Text 29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17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150" kern="0" dirty="0">
                <a:solidFill>
                  <a:srgbClr val="AEB2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ZEEGI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AI-powered operating</a:t>
            </a:r>
            <a:endParaRPr lang="en-US" sz="32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for JAMB preparation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40080" y="342900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F2359"/>
          </a:solidFill>
          <a:ln/>
        </p:spPr>
      </p:sp>
      <p:sp>
        <p:nvSpPr>
          <p:cNvPr id="6" name="Shape 4"/>
          <p:cNvSpPr/>
          <p:nvPr/>
        </p:nvSpPr>
        <p:spPr>
          <a:xfrm>
            <a:off x="841248" y="3703320"/>
            <a:ext cx="502920" cy="50292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6978" y="3829050"/>
            <a:ext cx="251460" cy="2514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342900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AI-powered learning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434840" y="342900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F2359"/>
          </a:solidFill>
          <a:ln/>
        </p:spPr>
      </p:sp>
      <p:sp>
        <p:nvSpPr>
          <p:cNvPr id="10" name="Shape 7"/>
          <p:cNvSpPr/>
          <p:nvPr/>
        </p:nvSpPr>
        <p:spPr>
          <a:xfrm>
            <a:off x="4636008" y="3703320"/>
            <a:ext cx="502920" cy="50292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38" y="3829050"/>
            <a:ext cx="251460" cy="251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57800" y="342900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Short, focused learning briefs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8229600" y="342900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F2359"/>
          </a:solidFill>
          <a:ln/>
        </p:spPr>
      </p:sp>
      <p:sp>
        <p:nvSpPr>
          <p:cNvPr id="14" name="Shape 10"/>
          <p:cNvSpPr/>
          <p:nvPr/>
        </p:nvSpPr>
        <p:spPr>
          <a:xfrm>
            <a:off x="8430768" y="3703320"/>
            <a:ext cx="502920" cy="50292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498" y="3829050"/>
            <a:ext cx="251460" cy="2514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052560" y="342900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 recommendations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640080" y="470916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F2359"/>
          </a:solidFill>
          <a:ln/>
        </p:spPr>
      </p:sp>
      <p:sp>
        <p:nvSpPr>
          <p:cNvPr id="18" name="Shape 13"/>
          <p:cNvSpPr/>
          <p:nvPr/>
        </p:nvSpPr>
        <p:spPr>
          <a:xfrm>
            <a:off x="841248" y="4983480"/>
            <a:ext cx="502920" cy="50292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78" y="5109210"/>
            <a:ext cx="251460" cy="25146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63040" y="470916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Readiness tracking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4434840" y="470916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F2359"/>
          </a:solidFill>
          <a:ln/>
        </p:spPr>
      </p:sp>
      <p:sp>
        <p:nvSpPr>
          <p:cNvPr id="22" name="Shape 16"/>
          <p:cNvSpPr/>
          <p:nvPr/>
        </p:nvSpPr>
        <p:spPr>
          <a:xfrm>
            <a:off x="4636008" y="4983480"/>
            <a:ext cx="502920" cy="50292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1738" y="5109210"/>
            <a:ext cx="251460" cy="25146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257800" y="470916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CBT practice</a:t>
            </a:r>
            <a:endParaRPr lang="en-US" sz="1300" dirty="0"/>
          </a:p>
        </p:txBody>
      </p:sp>
      <p:sp>
        <p:nvSpPr>
          <p:cNvPr id="25" name="Shape 18"/>
          <p:cNvSpPr/>
          <p:nvPr/>
        </p:nvSpPr>
        <p:spPr>
          <a:xfrm>
            <a:off x="8229600" y="470916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F2359"/>
          </a:solidFill>
          <a:ln/>
        </p:spPr>
      </p:sp>
      <p:sp>
        <p:nvSpPr>
          <p:cNvPr id="26" name="Shape 19"/>
          <p:cNvSpPr/>
          <p:nvPr/>
        </p:nvSpPr>
        <p:spPr>
          <a:xfrm>
            <a:off x="8430768" y="4983480"/>
            <a:ext cx="502920" cy="50292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6498" y="5109210"/>
            <a:ext cx="251460" cy="25146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052560" y="470916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streaks &amp; revision</a:t>
            </a:r>
            <a:endParaRPr lang="en-US" sz="1300" dirty="0"/>
          </a:p>
        </p:txBody>
      </p:sp>
      <p:sp>
        <p:nvSpPr>
          <p:cNvPr id="29" name="Text 21"/>
          <p:cNvSpPr/>
          <p:nvPr/>
        </p:nvSpPr>
        <p:spPr>
          <a:xfrm>
            <a:off x="640080" y="5989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2B1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unified preparation journey — from registration to examination day.</a:t>
            </a:r>
            <a:endParaRPr lang="en-US" sz="1400" dirty="0"/>
          </a:p>
        </p:txBody>
      </p:sp>
      <p:sp>
        <p:nvSpPr>
          <p:cNvPr id="30" name="Text 22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conditions have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been more aligned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514600"/>
            <a:ext cx="2624328" cy="329184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834640"/>
            <a:ext cx="566928" cy="566928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" y="2976372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3566160"/>
            <a:ext cx="20756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made it possible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914400" y="425196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Personalised, adaptive learning at scale is now technically and economically feasible — it wasn't five years ago.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493008" y="2514600"/>
            <a:ext cx="2624328" cy="329184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767328" y="2834640"/>
            <a:ext cx="566928" cy="566928"/>
          </a:xfrm>
          <a:prstGeom prst="ellipse">
            <a:avLst/>
          </a:prstGeom>
          <a:solidFill>
            <a:srgbClr val="FDECE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60" y="297637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767328" y="3566160"/>
            <a:ext cx="20756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candidate pool keeps growing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767328" y="425196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 continues producing millions of new JAMB candidates every single year, without exception.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345936" y="2514600"/>
            <a:ext cx="2624328" cy="329184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620256" y="2834640"/>
            <a:ext cx="566928" cy="566928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988" y="297637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620256" y="3566160"/>
            <a:ext cx="20756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are already digital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620256" y="425196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generation already learns and socialises on their phones — the behaviour shift is already done.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9198864" y="2514600"/>
            <a:ext cx="2624328" cy="329184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473184" y="2834640"/>
            <a:ext cx="566928" cy="566928"/>
          </a:xfrm>
          <a:prstGeom prst="ellipse">
            <a:avLst/>
          </a:prstGeom>
          <a:solidFill>
            <a:srgbClr val="FDECE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916" y="2976372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473184" y="3566160"/>
            <a:ext cx="20756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market is ready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9473184" y="4251960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platform has been built specifically, and only, for this exam and this generation of students.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EXPERIENCE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student journey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first download to exam-day readiness — one continuous, guided path.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701775" y="3794760"/>
            <a:ext cx="8788146" cy="0"/>
          </a:xfrm>
          <a:prstGeom prst="line">
            <a:avLst/>
          </a:prstGeom>
          <a:noFill/>
          <a:ln w="25400">
            <a:solidFill>
              <a:srgbClr val="E4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67435" y="3360420"/>
            <a:ext cx="868680" cy="86868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322" y="3599307"/>
            <a:ext cx="390906" cy="39090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52067" y="31043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14400" y="4411980"/>
            <a:ext cx="15747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Downloads ZEEGI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025064" y="3360420"/>
            <a:ext cx="868680" cy="86868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951" y="3599307"/>
            <a:ext cx="390906" cy="39090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09696" y="31043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2672029" y="4411980"/>
            <a:ext cx="15747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Gets personalised recommendations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782693" y="3360420"/>
            <a:ext cx="868680" cy="86868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580" y="3599307"/>
            <a:ext cx="390906" cy="39090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267325" y="31043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429658" y="4411980"/>
            <a:ext cx="15747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via AI-generated briefs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540322" y="3360420"/>
            <a:ext cx="868680" cy="86868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9209" y="3599307"/>
            <a:ext cx="390906" cy="39090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24954" y="31043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6187288" y="4411980"/>
            <a:ext cx="15747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daily consistency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8297951" y="3360420"/>
            <a:ext cx="868680" cy="86868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838" y="3599307"/>
            <a:ext cx="390906" cy="39090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782583" y="31043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7944917" y="4411980"/>
            <a:ext cx="15747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Practices weekly CBT exams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10055581" y="3360420"/>
            <a:ext cx="868680" cy="868680"/>
          </a:xfrm>
          <a:prstGeom prst="ellipse">
            <a:avLst/>
          </a:prstGeom>
          <a:solidFill>
            <a:srgbClr val="F2B134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4468" y="3599307"/>
            <a:ext cx="390906" cy="39090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0540213" y="31043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9702546" y="4411980"/>
            <a:ext cx="15747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Tracks readiness &amp; improves</a:t>
            </a:r>
            <a:endParaRPr lang="en-US" sz="1150" dirty="0"/>
          </a:p>
        </p:txBody>
      </p:sp>
      <p:sp>
        <p:nvSpPr>
          <p:cNvPr id="30" name="Text 22"/>
          <p:cNvSpPr/>
          <p:nvPr/>
        </p:nvSpPr>
        <p:spPr>
          <a:xfrm>
            <a:off x="640080" y="5989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are never left to prepare alone.</a:t>
            </a:r>
            <a:endParaRPr lang="en-US" sz="1400" dirty="0"/>
          </a:p>
        </p:txBody>
      </p:sp>
      <p:sp>
        <p:nvSpPr>
          <p:cNvPr id="31" name="Text 23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pay for what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actually use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4688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a monthly subscription, students purchase learning credits. Credits unlock learning experiences — practice sets, briefs, CBT sessions.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0080" y="356616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aligns revenue directly with usage, and keeps the product accessible to families for whom a flat monthly fee is a real barrier.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223760" y="1554480"/>
            <a:ext cx="42976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52360" y="1810512"/>
            <a:ext cx="548640" cy="54864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947672"/>
            <a:ext cx="274320" cy="274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183880" y="155448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purchases credits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9235440" y="2660904"/>
            <a:ext cx="274320" cy="274320"/>
          </a:xfrm>
          <a:prstGeom prst="ellipse">
            <a:avLst/>
          </a:prstGeom>
          <a:solidFill>
            <a:srgbClr val="FAFA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3446" y="2708910"/>
            <a:ext cx="178308" cy="17830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7223760" y="2926080"/>
            <a:ext cx="42976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7452360" y="3182112"/>
            <a:ext cx="548640" cy="54864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3319272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83880" y="292608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Credits unlock learning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9235440" y="4032504"/>
            <a:ext cx="274320" cy="274320"/>
          </a:xfrm>
          <a:prstGeom prst="ellipse">
            <a:avLst/>
          </a:prstGeom>
          <a:solidFill>
            <a:srgbClr val="FAFAFC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3446" y="4080510"/>
            <a:ext cx="178308" cy="178308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7223760" y="4297680"/>
            <a:ext cx="42976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7452360" y="4553712"/>
            <a:ext cx="548640" cy="548640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0" y="4690872"/>
            <a:ext cx="274320" cy="27432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83880" y="429768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toward readiness</a:t>
            </a:r>
            <a:endParaRPr lang="en-US" sz="1400" dirty="0"/>
          </a:p>
        </p:txBody>
      </p:sp>
      <p:sp>
        <p:nvSpPr>
          <p:cNvPr id="22" name="Text 15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 STRATEGY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launch before the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spending window opens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468880"/>
            <a:ext cx="5257800" cy="3291840"/>
          </a:xfrm>
          <a:prstGeom prst="roundRect">
            <a:avLst>
              <a:gd name="adj" fmla="val 3333"/>
            </a:avLst>
          </a:prstGeom>
          <a:solidFill>
            <a:srgbClr val="14173A"/>
          </a:solidFill>
          <a:ln/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278892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B1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– DEC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05840" y="324612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Awareness Phase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05840" y="3977640"/>
            <a:ext cx="4526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reopen. Students begin preparing. ZEEGI builds awareness and early adoption ahead of the rush.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63640" y="2468880"/>
            <a:ext cx="5257800" cy="3291840"/>
          </a:xfrm>
          <a:prstGeom prst="roundRect">
            <a:avLst>
              <a:gd name="adj" fmla="val 3333"/>
            </a:avLst>
          </a:prstGeom>
          <a:solidFill>
            <a:srgbClr val="F2B134"/>
          </a:solidFill>
          <a:ln/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629400" y="278892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 – APR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629400" y="324612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Peak Spending Phase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629400" y="3977640"/>
            <a:ext cx="4526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5A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 intensity peaks. This is when students actively purchase prep tools — ZEEGI is already embedded by this point.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852160" y="3886200"/>
            <a:ext cx="457200" cy="457200"/>
          </a:xfrm>
          <a:prstGeom prst="ellipse">
            <a:avLst/>
          </a:prstGeom>
          <a:solidFill>
            <a:srgbClr val="FAFAFC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3977640"/>
            <a:ext cx="274320" cy="2743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40080" y="59436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objective: introduce 2027 JAMB candidates to ZEEGI well before January — so adoption is already underway when peak spending begins.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ACQUISITION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focused, capital-efficient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acquisition strategy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46888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59536" y="268833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2814066"/>
            <a:ext cx="251460" cy="251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9536" y="329184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campaigns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59536" y="358444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to students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429000" y="246888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48456" y="268833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186" y="2814066"/>
            <a:ext cx="251460" cy="251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48456" y="329184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 campaigns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3648456" y="358444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to parents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6217920" y="246888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37376" y="268833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106" y="2814066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37376" y="329184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outreach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6437376" y="358444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In-person introductions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9006840" y="246888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226296" y="268833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026" y="2814066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26296" y="329184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 programs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9226296" y="358444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Student-to-student growth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640080" y="411480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59536" y="433425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266" y="4459986"/>
            <a:ext cx="251460" cy="2514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59536" y="493776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marketing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859536" y="523036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Educational, organic reach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3429000" y="411480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3648456" y="433425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4186" y="4459986"/>
            <a:ext cx="251460" cy="2514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3648456" y="493776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building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3648456" y="523036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&amp; belonging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6217920" y="411480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6437376" y="433425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3106" y="4459986"/>
            <a:ext cx="251460" cy="25146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6437376" y="493776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partnerships</a:t>
            </a:r>
            <a:endParaRPr lang="en-US" sz="1250" dirty="0"/>
          </a:p>
        </p:txBody>
      </p:sp>
      <p:sp>
        <p:nvSpPr>
          <p:cNvPr id="38" name="Text 29"/>
          <p:cNvSpPr/>
          <p:nvPr/>
        </p:nvSpPr>
        <p:spPr>
          <a:xfrm>
            <a:off x="6437376" y="523036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leverage</a:t>
            </a:r>
            <a:endParaRPr lang="en-US" sz="1000" dirty="0"/>
          </a:p>
        </p:txBody>
      </p:sp>
      <p:sp>
        <p:nvSpPr>
          <p:cNvPr id="39" name="Shape 30"/>
          <p:cNvSpPr/>
          <p:nvPr/>
        </p:nvSpPr>
        <p:spPr>
          <a:xfrm>
            <a:off x="9006840" y="411480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40" name="Shape 31"/>
          <p:cNvSpPr/>
          <p:nvPr/>
        </p:nvSpPr>
        <p:spPr>
          <a:xfrm>
            <a:off x="9226296" y="4334256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4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2026" y="4459986"/>
            <a:ext cx="251460" cy="251460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9226296" y="4937760"/>
            <a:ext cx="2167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Philip's audience</a:t>
            </a:r>
            <a:endParaRPr lang="en-US" sz="1250" dirty="0"/>
          </a:p>
        </p:txBody>
      </p:sp>
      <p:sp>
        <p:nvSpPr>
          <p:cNvPr id="43" name="Text 33"/>
          <p:cNvSpPr/>
          <p:nvPr/>
        </p:nvSpPr>
        <p:spPr>
          <a:xfrm>
            <a:off x="9226296" y="5230368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trusted reach</a:t>
            </a:r>
            <a:endParaRPr lang="en-US" sz="1000" dirty="0"/>
          </a:p>
        </p:txBody>
      </p:sp>
      <p:sp>
        <p:nvSpPr>
          <p:cNvPr id="44" name="Text 34"/>
          <p:cNvSpPr/>
          <p:nvPr/>
        </p:nvSpPr>
        <p:spPr>
          <a:xfrm>
            <a:off x="640080" y="58978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objective: visit schools and introduce 2027 candidates to ZEEGI before peak season begins.</a:t>
            </a:r>
            <a:endParaRPr lang="en-US" sz="1250" dirty="0"/>
          </a:p>
        </p:txBody>
      </p:sp>
      <p:sp>
        <p:nvSpPr>
          <p:cNvPr id="45" name="Text 35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&amp; MARKET ACCESS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Mr. Philip matters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676656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1560" y="2057400"/>
            <a:ext cx="822960" cy="822960"/>
          </a:xfrm>
          <a:prstGeom prst="ellipse">
            <a:avLst/>
          </a:prstGeom>
          <a:solidFill>
            <a:srgbClr val="14173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226314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011680" y="210312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Philip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&amp; Market Partner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051560" y="3108960"/>
            <a:ext cx="292608" cy="292608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7" y="3174797"/>
            <a:ext cx="160934" cy="16093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08760" y="3035808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respected, established educator with deep understanding of the JAMB ecosystem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1051560" y="3794760"/>
            <a:ext cx="292608" cy="292608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97" y="3860597"/>
            <a:ext cx="160934" cy="1609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08760" y="3721608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has a trusted educational audience among students preparing for JAMB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1051560" y="4480560"/>
            <a:ext cx="292608" cy="292608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97" y="4546397"/>
            <a:ext cx="160934" cy="16093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08760" y="4407408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an influencer relationship — a genuine education and market access partnership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1051560" y="5166360"/>
            <a:ext cx="292608" cy="292608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7" y="5232197"/>
            <a:ext cx="160934" cy="160934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508760" y="5093208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Directly strengthens ZEEGI's ability to reach real students, at low acquisition cost</a:t>
            </a:r>
            <a:endParaRPr lang="en-US" sz="1300" dirty="0"/>
          </a:p>
        </p:txBody>
      </p:sp>
      <p:sp>
        <p:nvSpPr>
          <p:cNvPr id="20" name="Shape 13"/>
          <p:cNvSpPr/>
          <p:nvPr/>
        </p:nvSpPr>
        <p:spPr>
          <a:xfrm>
            <a:off x="7680960" y="1691640"/>
            <a:ext cx="3840480" cy="4114800"/>
          </a:xfrm>
          <a:prstGeom prst="roundRect">
            <a:avLst>
              <a:gd name="adj" fmla="val 2857"/>
            </a:avLst>
          </a:prstGeom>
          <a:solidFill>
            <a:srgbClr val="14173A"/>
          </a:solidFill>
          <a:ln/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1" name="Text 14"/>
          <p:cNvSpPr/>
          <p:nvPr/>
        </p:nvSpPr>
        <p:spPr>
          <a:xfrm>
            <a:off x="8046720" y="20116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2B1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IN NUMBERS</a:t>
            </a:r>
            <a:endParaRPr lang="en-US" sz="1100" dirty="0"/>
          </a:p>
        </p:txBody>
      </p:sp>
      <p:sp>
        <p:nvSpPr>
          <p:cNvPr id="22" name="Text 15"/>
          <p:cNvSpPr/>
          <p:nvPr/>
        </p:nvSpPr>
        <p:spPr>
          <a:xfrm>
            <a:off x="8046720" y="23774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₦2,000,000+</a:t>
            </a:r>
            <a:endParaRPr lang="en-US" sz="3200" dirty="0"/>
          </a:p>
        </p:txBody>
      </p:sp>
      <p:sp>
        <p:nvSpPr>
          <p:cNvPr id="23" name="Text 16"/>
          <p:cNvSpPr/>
          <p:nvPr/>
        </p:nvSpPr>
        <p:spPr>
          <a:xfrm>
            <a:off x="8046720" y="297180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generated together, before ZEEGI's platform existed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8046720" y="3794760"/>
            <a:ext cx="3108960" cy="0"/>
          </a:xfrm>
          <a:prstGeom prst="line">
            <a:avLst/>
          </a:prstGeom>
          <a:noFill/>
          <a:ln w="12700">
            <a:solidFill>
              <a:srgbClr val="1F2359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8046720" y="402336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partnership is a proven distribution advantage — not a hope.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$50,000 to validate,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to scale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2286000"/>
          <a:ext cx="512064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035040" y="23774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FREE CREDITS MATTER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035040" y="2743200"/>
            <a:ext cx="5486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learning credits are intentionally included so students can experience ZEEGI before purchasing more. This lowers friction and increases the odds of conversion — a deliberate part of validating the model, not a giveaway.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035040" y="4160520"/>
            <a:ext cx="5486400" cy="0"/>
          </a:xfrm>
          <a:prstGeom prst="line">
            <a:avLst/>
          </a:prstGeom>
          <a:noFill/>
          <a:ln w="12700">
            <a:solidFill>
              <a:srgbClr val="E4E4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35040" y="43434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DOLLAR IS TIED TO PROOF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035040" y="470916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isn't a general operating budget. Every category funds a specific, measurable step toward proving the business model during the 2027 JAMB season.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METRICS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intend to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 by season's end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468880"/>
            <a:ext cx="356616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697480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410" y="2823210"/>
            <a:ext cx="251460" cy="251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263347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acquisition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508760" y="301752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students signing up and onboarding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34840" y="2468880"/>
            <a:ext cx="356616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63440" y="2697480"/>
            <a:ext cx="502920" cy="502920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170" y="2823210"/>
            <a:ext cx="251460" cy="251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03520" y="263347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usage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5303520" y="301752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engagement, not one-time downloads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8229600" y="2468880"/>
            <a:ext cx="356616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458200" y="2697480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930" y="2823210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98280" y="263347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9098280" y="301752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returning across the preparation season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40080" y="3931920"/>
            <a:ext cx="356616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68680" y="4160520"/>
            <a:ext cx="502920" cy="502920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4286250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08760" y="409651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customers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1508760" y="448056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conversion from free to paid credits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34840" y="3931920"/>
            <a:ext cx="356616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663440" y="4160520"/>
            <a:ext cx="502920" cy="502920"/>
          </a:xfrm>
          <a:prstGeom prst="ellipse">
            <a:avLst/>
          </a:prstGeom>
          <a:solidFill>
            <a:srgbClr val="F3F3F9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70" y="4286250"/>
            <a:ext cx="251460" cy="2514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03520" y="409651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generation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5303520" y="448056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repeatable, measurable revenue line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8229600" y="3931920"/>
            <a:ext cx="356616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458200" y="4160520"/>
            <a:ext cx="502920" cy="502920"/>
          </a:xfrm>
          <a:prstGeom prst="ellipse">
            <a:avLst/>
          </a:prstGeom>
          <a:solidFill>
            <a:srgbClr val="FFF3DC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3930" y="4286250"/>
            <a:ext cx="251460" cy="2514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98280" y="409651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acquisition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9098280" y="448056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CAC model that works beyond this pilot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640080" y="6035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objective is singular: prove product-market fit before raising a larger round.</a:t>
            </a:r>
            <a:endParaRPr lang="en-US" sz="1350" dirty="0"/>
          </a:p>
        </p:txBody>
      </p:sp>
      <p:sp>
        <p:nvSpPr>
          <p:cNvPr id="35" name="Text 27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VISION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JAMB is the first step,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the destination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2834640"/>
            <a:ext cx="0" cy="2615184"/>
          </a:xfrm>
          <a:prstGeom prst="line">
            <a:avLst/>
          </a:prstGeom>
          <a:noFill/>
          <a:ln w="25400">
            <a:solidFill>
              <a:srgbClr val="E4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2633472"/>
            <a:ext cx="402336" cy="402336"/>
          </a:xfrm>
          <a:prstGeom prst="ellipse">
            <a:avLst/>
          </a:prstGeom>
          <a:solidFill>
            <a:srgbClr val="14173A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26334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371600" y="255117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JAMB Validation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28986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2026–2027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0" y="2587752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the model with Nigeria's largest recurring exam market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13232" y="3474720"/>
            <a:ext cx="402336" cy="402336"/>
          </a:xfrm>
          <a:prstGeom prst="ellipse">
            <a:avLst/>
          </a:prstGeom>
          <a:solidFill>
            <a:srgbClr val="5A5FA0"/>
          </a:solidFill>
          <a:ln/>
        </p:spPr>
      </p:sp>
      <p:sp>
        <p:nvSpPr>
          <p:cNvPr id="11" name="Text 9"/>
          <p:cNvSpPr/>
          <p:nvPr/>
        </p:nvSpPr>
        <p:spPr>
          <a:xfrm>
            <a:off x="713232" y="34747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71600" y="339242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Secondary Education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71600" y="373989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2028+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72000" y="342900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into broader secondary school learning support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13232" y="4315968"/>
            <a:ext cx="402336" cy="402336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41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371600" y="423367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National Exams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71600" y="458114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2028+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572000" y="4270248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the same operating system to other standardized exams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13232" y="5157216"/>
            <a:ext cx="402336" cy="402336"/>
          </a:xfrm>
          <a:prstGeom prst="ellipse">
            <a:avLst/>
          </a:prstGeom>
          <a:solidFill>
            <a:srgbClr val="FF6B5B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1572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371600" y="5074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Pan-African Expansion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71600" y="54223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6B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2029+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0" y="5111496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 the leading AI-powered personalised learning platform in Africa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17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5029200" cy="5029200"/>
          </a:xfrm>
          <a:prstGeom prst="ellipse">
            <a:avLst/>
          </a:prstGeom>
          <a:solidFill>
            <a:srgbClr val="1F2359"/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4206240"/>
            <a:ext cx="4206240" cy="4206240"/>
          </a:xfrm>
          <a:prstGeom prst="ellipse">
            <a:avLst/>
          </a:prstGeom>
          <a:solidFill>
            <a:srgbClr val="1F2359"/>
          </a:solidFill>
          <a:ln/>
        </p:spPr>
      </p:sp>
      <p:sp>
        <p:nvSpPr>
          <p:cNvPr id="4" name="Text 2"/>
          <p:cNvSpPr/>
          <p:nvPr/>
        </p:nvSpPr>
        <p:spPr>
          <a:xfrm>
            <a:off x="1188720" y="1371600"/>
            <a:ext cx="9784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believe every student deserves a personalised guide to unlock their full academic potential.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463040" y="2926080"/>
            <a:ext cx="9235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journey begins with JAMB. Our ambition is to transform learning across Africa.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651760" y="3794760"/>
            <a:ext cx="6858000" cy="1554480"/>
          </a:xfrm>
          <a:prstGeom prst="roundRect">
            <a:avLst>
              <a:gd name="adj" fmla="val 8235"/>
            </a:avLst>
          </a:prstGeom>
          <a:solidFill>
            <a:srgbClr val="1F2359"/>
          </a:solidFill>
          <a:ln/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651760" y="402336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EB2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</a:t>
            </a:r>
            <a:pPr algn="ctr" indent="0" marL="0">
              <a:buNone/>
            </a:pPr>
            <a:r>
              <a:rPr lang="en-US" sz="3400" b="1" dirty="0">
                <a:solidFill>
                  <a:srgbClr val="F2B1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$50,000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926080" y="466344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validate one of Africa's largest recurring education opportunities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62636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100" kern="0" dirty="0">
                <a:solidFill>
                  <a:srgbClr val="5458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ZEEGI  ·  Making Learning as Engaging as Sports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ZEEGI — Seed Validation Deck</dc:title>
  <dc:subject>PptxGenJS Presentation</dc:subject>
  <dc:creator>ZEEGI</dc:creator>
  <cp:lastModifiedBy>ZEEGI</cp:lastModifiedBy>
  <cp:revision>1</cp:revision>
  <dcterms:created xsi:type="dcterms:W3CDTF">2026-07-02T06:11:59Z</dcterms:created>
  <dcterms:modified xsi:type="dcterms:W3CDTF">2026-07-02T06:11:59Z</dcterms:modified>
</cp:coreProperties>
</file>